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D91E5-D57C-434F-8BCC-6B364C8A8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Bahnschrift Condensed" panose="020B0502040204020203" pitchFamily="34" charset="0"/>
              </a:rPr>
              <a:t>Meet Warsaw </a:t>
            </a:r>
            <a:br>
              <a:rPr lang="en-US" altLang="zh-CN" dirty="0"/>
            </a:br>
            <a:r>
              <a:rPr lang="zh-CN" altLang="en-US" dirty="0"/>
              <a:t>出国交流相关事宜漫谈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2C468F-637E-4672-8696-23253BF05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波兰华沙经济学院交换项目</a:t>
            </a:r>
          </a:p>
        </p:txBody>
      </p:sp>
    </p:spTree>
    <p:extLst>
      <p:ext uri="{BB962C8B-B14F-4D97-AF65-F5344CB8AC3E}">
        <p14:creationId xmlns:p14="http://schemas.microsoft.com/office/powerpoint/2010/main" val="160275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FFFB06-5450-41B2-A13A-55E4101F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233362"/>
            <a:ext cx="5569527" cy="41684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66E537-CCBA-4735-A4CC-463642DF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37" y="233362"/>
            <a:ext cx="5076946" cy="494209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97E8736E-ABAB-4376-9B9A-F381DC8848A4}"/>
              </a:ext>
            </a:extLst>
          </p:cNvPr>
          <p:cNvSpPr txBox="1">
            <a:spLocks/>
          </p:cNvSpPr>
          <p:nvPr/>
        </p:nvSpPr>
        <p:spPr>
          <a:xfrm rot="10800000" flipV="1">
            <a:off x="1523999" y="4736460"/>
            <a:ext cx="4492307" cy="317678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遇上圣诞节，好吃又好玩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9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BFDC1-4AE4-4DD3-8455-7041A2D3D262}"/>
              </a:ext>
            </a:extLst>
          </p:cNvPr>
          <p:cNvSpPr txBox="1">
            <a:spLocks/>
          </p:cNvSpPr>
          <p:nvPr/>
        </p:nvSpPr>
        <p:spPr>
          <a:xfrm rot="10800000" flipV="1">
            <a:off x="1019694" y="2126264"/>
            <a:ext cx="9260378" cy="72223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总之，去波兰华沙经济学院是个很不错的选择哟，积极参加吧</a:t>
            </a:r>
            <a:endParaRPr lang="en-US" altLang="zh-CN" b="1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EAA55DA-67A5-4138-AFD8-1B35EF88D3DD}"/>
              </a:ext>
            </a:extLst>
          </p:cNvPr>
          <p:cNvSpPr txBox="1">
            <a:spLocks/>
          </p:cNvSpPr>
          <p:nvPr/>
        </p:nvSpPr>
        <p:spPr>
          <a:xfrm rot="10800000" flipV="1">
            <a:off x="1019694" y="3176438"/>
            <a:ext cx="9260378" cy="7222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/>
              <a:t>谢谢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62581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C400E6-F613-4878-8E14-9B6ACB09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/>
              <a:t> </a:t>
            </a:r>
            <a:r>
              <a:rPr lang="en-US" altLang="zh-CN" sz="4400" b="1" dirty="0"/>
              <a:t>1.</a:t>
            </a:r>
            <a:r>
              <a:rPr lang="zh-CN" altLang="en-US" sz="4400" b="1" dirty="0"/>
              <a:t>选择项目的流程（国际交流中心的项目）</a:t>
            </a:r>
            <a:endParaRPr lang="zh-CN" altLang="en-US" sz="4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26AF9-7B27-4FED-97AC-FD083C52C6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学校每学期开学前两周左右，会发布下一学期的交换项目表</a:t>
            </a:r>
            <a:r>
              <a:rPr lang="en-US" altLang="zh-CN" cap="none" dirty="0">
                <a:latin typeface="Bahnschrift SemiLight" panose="020B0502040204020203" pitchFamily="34" charset="0"/>
              </a:rPr>
              <a:t>http://geec.uibe.edu.cn/</a:t>
            </a:r>
            <a:r>
              <a:rPr lang="zh-CN" altLang="en-US" dirty="0"/>
              <a:t>，注意关注项目的时间。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可以根据对方学校的要求，选择自己心仪的学校：一般要求</a:t>
            </a:r>
            <a:r>
              <a:rPr lang="en-US" altLang="zh-CN" dirty="0">
                <a:latin typeface="Bahnschrift SemiLight" panose="020B0502040204020203" pitchFamily="34" charset="0"/>
              </a:rPr>
              <a:t>IELTS</a:t>
            </a:r>
            <a:r>
              <a:rPr lang="zh-CN" altLang="en-US" dirty="0"/>
              <a:t>或者</a:t>
            </a:r>
            <a:r>
              <a:rPr lang="en-US" altLang="zh-CN" dirty="0">
                <a:latin typeface="Bahnschrift SemiLight" panose="020B0502040204020203" pitchFamily="34" charset="0"/>
              </a:rPr>
              <a:t>TOFEL</a:t>
            </a:r>
            <a:r>
              <a:rPr lang="zh-CN" altLang="en-US" dirty="0"/>
              <a:t>，还有</a:t>
            </a:r>
            <a:r>
              <a:rPr lang="en-US" altLang="zh-CN" dirty="0">
                <a:latin typeface="Bahnschrift SemiLight" panose="020B0502040204020203" pitchFamily="34" charset="0"/>
              </a:rPr>
              <a:t>GPA</a:t>
            </a:r>
            <a:r>
              <a:rPr lang="zh-CN" altLang="en-US" dirty="0"/>
              <a:t>，如果手头紧张的，可以看一下有国家留学基金委赞助的项目（但是一般是小语种）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然后申请项目：按照网站上的材料要求提交相应的电子版和纸质版文件，最好早点提交，因为如果材料准备有误或者遗漏，会被学校打回来重做。提交完之后就等学校的通知了，可能会有申请失败的，所以两个志愿学校可以按梯度填写，不过第一志愿的录取也还是挺容易的。如果申请失败，可以再等一会，有志愿调配和补缺，应该也能赶上机会。（我们学校出去的机会很多，基本上是申的都能过，也可以提前问问周围想出去的同学，大家别报重了。）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拿到申请成功的通知后，就是各种手续和学校学习的相关工作了，比如住宿申请，签证，保险，机票，选课等。</a:t>
            </a:r>
          </a:p>
        </p:txBody>
      </p:sp>
    </p:spTree>
    <p:extLst>
      <p:ext uri="{BB962C8B-B14F-4D97-AF65-F5344CB8AC3E}">
        <p14:creationId xmlns:p14="http://schemas.microsoft.com/office/powerpoint/2010/main" val="26049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972F7-3BA3-4527-B49D-615D203E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93" y="623041"/>
            <a:ext cx="9731639" cy="524354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准备的材料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1A7EC8-8882-4F1D-8506-B6F8A1BB5D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793" y="1243895"/>
            <a:ext cx="10394707" cy="563426"/>
          </a:xfrm>
        </p:spPr>
        <p:txBody>
          <a:bodyPr/>
          <a:lstStyle/>
          <a:p>
            <a:r>
              <a:rPr lang="zh-CN" altLang="en-US" dirty="0"/>
              <a:t>国际交流中心网站</a:t>
            </a:r>
            <a:r>
              <a:rPr lang="en-US" altLang="zh-CN" dirty="0"/>
              <a:t>——</a:t>
            </a:r>
            <a:r>
              <a:rPr lang="zh-CN" altLang="en-US" dirty="0"/>
              <a:t>海外学习</a:t>
            </a:r>
            <a:r>
              <a:rPr lang="en-US" altLang="zh-CN" dirty="0"/>
              <a:t>——</a:t>
            </a:r>
            <a:r>
              <a:rPr lang="zh-CN" altLang="en-US" dirty="0"/>
              <a:t>海外交换</a:t>
            </a:r>
            <a:r>
              <a:rPr lang="en-US" altLang="zh-CN" dirty="0"/>
              <a:t>——</a:t>
            </a:r>
            <a:r>
              <a:rPr lang="zh-CN" altLang="en-US" dirty="0"/>
              <a:t>学校的材料要求</a:t>
            </a:r>
          </a:p>
        </p:txBody>
      </p:sp>
      <p:sp>
        <p:nvSpPr>
          <p:cNvPr id="5" name="AutoShape 4" descr="https://mmbiz.qpic.cn/mmbiz_png/shsE6RlpHY2JtZcbgXicHzXVx0aHlKryehrI7nH5l7lW43iamv5L6vbnmY4cdCntbYI57JyWNC9qp6gepdBfdDWw/640?wx_fmt=png&amp;tp=webp&amp;wxfrom=5&amp;wx_lazy=1&amp;wx_co=1">
            <a:extLst>
              <a:ext uri="{FF2B5EF4-FFF2-40B4-BE49-F238E27FC236}">
                <a16:creationId xmlns:a16="http://schemas.microsoft.com/office/drawing/2014/main" id="{4D3BB5D0-304B-49FB-A7DF-E604D386D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47FBF4-FFFD-4583-8005-85B8BFD8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5" y="2109272"/>
            <a:ext cx="5329386" cy="3097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B24D71-9E00-4418-AC62-15607125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97" y="2109272"/>
            <a:ext cx="5218361" cy="3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DC941-7980-493D-A0AA-B6303335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89" y="260224"/>
            <a:ext cx="10013112" cy="63201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3.</a:t>
            </a:r>
            <a:r>
              <a:rPr lang="zh-CN" altLang="en-US" b="1" dirty="0"/>
              <a:t>签证要求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A39689-F8E6-4415-9DC6-E5FAACB965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589" y="892234"/>
            <a:ext cx="10394707" cy="2082745"/>
          </a:xfrm>
        </p:spPr>
        <p:txBody>
          <a:bodyPr/>
          <a:lstStyle/>
          <a:p>
            <a:r>
              <a:rPr lang="en-US" altLang="zh-CN" dirty="0">
                <a:latin typeface="Bahnschrift SemiLight" panose="020B0502040204020203" pitchFamily="34" charset="0"/>
              </a:rPr>
              <a:t>VFS</a:t>
            </a:r>
            <a:r>
              <a:rPr lang="zh-CN" altLang="en-US" dirty="0"/>
              <a:t>网站或者各国大使馆签证中心，有些国家是学校帮你申请签证会方便一些（比如荷兰的学校，但是签证费会高很多）</a:t>
            </a:r>
          </a:p>
          <a:p>
            <a:r>
              <a:rPr lang="zh-CN" altLang="en-US" dirty="0"/>
              <a:t>明确签证类型：国别签的培训或交流学习签证，非申根签（申根只能是</a:t>
            </a:r>
            <a:r>
              <a:rPr lang="en-US" altLang="zh-CN" dirty="0"/>
              <a:t>180</a:t>
            </a:r>
            <a:r>
              <a:rPr lang="zh-CN" altLang="en-US" dirty="0"/>
              <a:t>天停留，国别签可以更长，当然去的国家如果是欧盟成员国，就可以凭国别签入境其他申根国）以波兰为例：</a:t>
            </a:r>
            <a:r>
              <a:rPr lang="en-US" altLang="zh-CN" cap="none" dirty="0">
                <a:latin typeface="Bahnschrift SemiLight" panose="020B0502040204020203" pitchFamily="34" charset="0"/>
              </a:rPr>
              <a:t>http://www.vfsglobal.cn/poland/china/</a:t>
            </a:r>
            <a:r>
              <a:rPr lang="zh-CN" altLang="en-US" dirty="0"/>
              <a:t>上面有详细的签证材料介绍</a:t>
            </a:r>
          </a:p>
        </p:txBody>
      </p:sp>
      <p:sp>
        <p:nvSpPr>
          <p:cNvPr id="4" name="AutoShape 2" descr="https://mmbiz.qpic.cn/mmbiz_png/shsE6RlpHY2JtZcbgXicHzXVx0aHlKryeEM0NMtiaIUrgWEmcA2uOb6ia5xUcTg3maxUadlYOqTBgDuBnvawMDkYA/640?wx_fmt=png&amp;tp=webp&amp;wxfrom=5&amp;wx_lazy=1&amp;wx_co=1">
            <a:extLst>
              <a:ext uri="{FF2B5EF4-FFF2-40B4-BE49-F238E27FC236}">
                <a16:creationId xmlns:a16="http://schemas.microsoft.com/office/drawing/2014/main" id="{1458C3A6-21A4-4605-9DCD-24EF22362F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F6C0ED-259E-4D7E-BC8B-F3D28838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07" y="2974979"/>
            <a:ext cx="5422669" cy="25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71B1D-ADE2-4EED-BED7-7551BC19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59"/>
            <a:ext cx="9774814" cy="797615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交换的收益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E5A5E-48C9-4099-8510-F34B78555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6114" y="1544374"/>
            <a:ext cx="8956964" cy="3311189"/>
          </a:xfrm>
        </p:spPr>
        <p:txBody>
          <a:bodyPr/>
          <a:lstStyle/>
          <a:p>
            <a:r>
              <a:rPr lang="en-US" altLang="zh-CN" dirty="0"/>
              <a:t>1. </a:t>
            </a:r>
            <a:r>
              <a:rPr lang="zh-CN" altLang="en-US" dirty="0"/>
              <a:t>英语水平的巨大提升：长时间的全英文环境，课程与生活的全方位英语锻炼，包括课堂的教学、作业、</a:t>
            </a:r>
            <a:r>
              <a:rPr lang="en-US" altLang="zh-CN" cap="none" dirty="0">
                <a:latin typeface="Bahnschrift SemiLight" panose="020B0502040204020203" pitchFamily="34" charset="0"/>
              </a:rPr>
              <a:t>Presentation</a:t>
            </a:r>
            <a:r>
              <a:rPr lang="zh-CN" altLang="en-US" dirty="0"/>
              <a:t>，课后的学生活动。</a:t>
            </a:r>
          </a:p>
          <a:p>
            <a:r>
              <a:rPr lang="en-US" altLang="zh-CN" dirty="0"/>
              <a:t>2. </a:t>
            </a:r>
            <a:r>
              <a:rPr lang="zh-CN" altLang="en-US" dirty="0"/>
              <a:t>独立生活能力的提高：出国留学不只是自己做饭洗碗，当一个人在异国的时候，很多简单的事情也会更复杂。</a:t>
            </a:r>
          </a:p>
          <a:p>
            <a:r>
              <a:rPr lang="en-US" altLang="zh-CN" dirty="0"/>
              <a:t>3. </a:t>
            </a:r>
            <a:r>
              <a:rPr lang="zh-CN" altLang="en-US" dirty="0"/>
              <a:t>视野的丰富与开拓：认识很多国外的同学，了解国外的生活方式与思维方式，更好地体验与融入。</a:t>
            </a:r>
          </a:p>
        </p:txBody>
      </p:sp>
    </p:spTree>
    <p:extLst>
      <p:ext uri="{BB962C8B-B14F-4D97-AF65-F5344CB8AC3E}">
        <p14:creationId xmlns:p14="http://schemas.microsoft.com/office/powerpoint/2010/main" val="152629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204F4-6FF7-4AE2-A9EE-C0ADE355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8958"/>
            <a:ext cx="9813607" cy="70519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其他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19B2C-959A-4766-A507-11DEFFB92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22" y="1470422"/>
            <a:ext cx="10394707" cy="3311189"/>
          </a:xfrm>
        </p:spPr>
        <p:txBody>
          <a:bodyPr/>
          <a:lstStyle/>
          <a:p>
            <a:r>
              <a:rPr lang="en-US" altLang="zh-CN" dirty="0"/>
              <a:t>1. </a:t>
            </a:r>
            <a:r>
              <a:rPr lang="zh-CN" altLang="en-US" dirty="0"/>
              <a:t>注意安全：一定要注意自己的手机、钱包、各种证件，欧洲跨国旅游很方便，但是国与国之间的社会状况也是有差别的，在法国、德国、意大利、西班牙之类的国家，晚上还是早点回宾馆酒店吧。还有和同学去</a:t>
            </a:r>
            <a:r>
              <a:rPr lang="en-US" altLang="zh-CN" dirty="0">
                <a:latin typeface="Bahnschrift SemiLight" panose="020B0502040204020203" pitchFamily="34" charset="0"/>
              </a:rPr>
              <a:t>party</a:t>
            </a:r>
            <a:r>
              <a:rPr lang="zh-CN" altLang="en-US" dirty="0"/>
              <a:t>和</a:t>
            </a:r>
            <a:r>
              <a:rPr lang="en-US" altLang="zh-CN" dirty="0">
                <a:latin typeface="Bahnschrift SemiLight" panose="020B0502040204020203" pitchFamily="34" charset="0"/>
              </a:rPr>
              <a:t>club</a:t>
            </a:r>
            <a:r>
              <a:rPr lang="zh-CN" altLang="en-US" dirty="0"/>
              <a:t>的时候，也尽量和熟人在一起，别喝醉就好（男生也小心一点）。</a:t>
            </a:r>
          </a:p>
          <a:p>
            <a:r>
              <a:rPr lang="en-US" altLang="zh-CN" dirty="0"/>
              <a:t>2. </a:t>
            </a:r>
            <a:r>
              <a:rPr lang="zh-CN" altLang="en-US" dirty="0"/>
              <a:t>学习与生活的平衡：想要多出去玩很正常，但是不能落下学习，像什么飞机上赶作业的一般都是</a:t>
            </a:r>
            <a:r>
              <a:rPr lang="en-US" altLang="zh-CN" cap="none" dirty="0">
                <a:latin typeface="Bahnschrift SemiLight" panose="020B0502040204020203" pitchFamily="34" charset="0"/>
              </a:rPr>
              <a:t>Chinese students</a:t>
            </a:r>
            <a:r>
              <a:rPr lang="zh-CN" altLang="en-US" dirty="0"/>
              <a:t>。期末的图书馆是开到凌晨</a:t>
            </a:r>
            <a:r>
              <a:rPr lang="en-US" altLang="zh-CN" dirty="0">
                <a:latin typeface="Bahnschrift SemiLight" panose="020B0502040204020203" pitchFamily="34" charset="0"/>
              </a:rPr>
              <a:t>5</a:t>
            </a:r>
            <a:r>
              <a:rPr lang="zh-CN" altLang="en-US" dirty="0"/>
              <a:t>点，所以可以抓紧时间好好学习。国外老师给分相对人性化，而且可以有</a:t>
            </a:r>
            <a:r>
              <a:rPr lang="en-US" altLang="zh-CN" dirty="0">
                <a:latin typeface="Bahnschrift SemiLight" panose="020B0502040204020203" pitchFamily="34" charset="0"/>
              </a:rPr>
              <a:t>2</a:t>
            </a:r>
            <a:r>
              <a:rPr lang="zh-CN" altLang="en-US" dirty="0"/>
              <a:t>次</a:t>
            </a:r>
            <a:r>
              <a:rPr lang="en-US" altLang="zh-CN" dirty="0">
                <a:latin typeface="Bahnschrift SemiLight" panose="020B0502040204020203" pitchFamily="34" charset="0"/>
              </a:rPr>
              <a:t>(</a:t>
            </a:r>
            <a:r>
              <a:rPr lang="zh-CN" altLang="en-US" dirty="0">
                <a:latin typeface="Bahnschrift SemiLight" panose="020B0502040204020203" pitchFamily="34" charset="0"/>
              </a:rPr>
              <a:t>有些可以重考</a:t>
            </a:r>
            <a:r>
              <a:rPr lang="en-US" altLang="zh-CN" dirty="0">
                <a:latin typeface="Bahnschrift SemiLight" panose="020B0502040204020203" pitchFamily="34" charset="0"/>
              </a:rPr>
              <a:t>3</a:t>
            </a:r>
            <a:r>
              <a:rPr lang="zh-CN" altLang="en-US" dirty="0">
                <a:latin typeface="Bahnschrift SemiLight" panose="020B0502040204020203" pitchFamily="34" charset="0"/>
              </a:rPr>
              <a:t>次</a:t>
            </a:r>
            <a:r>
              <a:rPr lang="en-US" altLang="zh-CN" dirty="0">
                <a:latin typeface="Bahnschrift SemiLight" panose="020B0502040204020203" pitchFamily="34" charset="0"/>
              </a:rPr>
              <a:t>)</a:t>
            </a:r>
            <a:r>
              <a:rPr lang="zh-CN" altLang="en-US" dirty="0">
                <a:latin typeface="Bahnschrift SemiLight" panose="020B0502040204020203" pitchFamily="34" charset="0"/>
              </a:rPr>
              <a:t>的</a:t>
            </a:r>
            <a:r>
              <a:rPr lang="zh-CN" altLang="en-US" dirty="0"/>
              <a:t>机会刷分，如果想要刷</a:t>
            </a:r>
            <a:r>
              <a:rPr lang="en-US" altLang="zh-CN" dirty="0">
                <a:latin typeface="Bahnschrift SemiLight" panose="020B0502040204020203" pitchFamily="34" charset="0"/>
              </a:rPr>
              <a:t>GPA</a:t>
            </a:r>
            <a:r>
              <a:rPr lang="zh-CN" altLang="en-US" dirty="0"/>
              <a:t>的同学要认真对待考试。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33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60E513-3868-4673-B989-A6275ADA29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883" y="188423"/>
            <a:ext cx="10941962" cy="544760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Bahnschrift SemiLight" panose="020B0502040204020203" pitchFamily="34" charset="0"/>
              </a:rPr>
              <a:t>3. </a:t>
            </a:r>
            <a:r>
              <a:rPr lang="zh-CN" altLang="en-US" dirty="0">
                <a:latin typeface="Bahnschrift SemiLight" panose="020B0502040204020203" pitchFamily="34" charset="0"/>
              </a:rPr>
              <a:t>生活开销：波兰的消费水平和北京差不多，东欧国家也都普遍较低，所以如果不出去旅游，其实开销也不会很大，有些生活用品国内可以带过去（耳机什么的，但是那边的日用品和吃饭都挺便宜的）。算下来，不加旅游可能不到</a:t>
            </a:r>
            <a:r>
              <a:rPr lang="en-US" altLang="zh-CN" dirty="0">
                <a:latin typeface="Bahnschrift SemiLight" panose="020B0502040204020203" pitchFamily="34" charset="0"/>
              </a:rPr>
              <a:t>3</a:t>
            </a:r>
            <a:r>
              <a:rPr lang="zh-CN" altLang="en-US" dirty="0">
                <a:latin typeface="Bahnschrift SemiLight" panose="020B0502040204020203" pitchFamily="34" charset="0"/>
              </a:rPr>
              <a:t>万，加了旅游就</a:t>
            </a:r>
            <a:r>
              <a:rPr lang="en-US" altLang="zh-CN" dirty="0">
                <a:latin typeface="Bahnschrift SemiLight" panose="020B0502040204020203" pitchFamily="34" charset="0"/>
              </a:rPr>
              <a:t>5</a:t>
            </a:r>
            <a:r>
              <a:rPr lang="zh-CN" altLang="en-US" dirty="0">
                <a:latin typeface="Bahnschrift SemiLight" panose="020B0502040204020203" pitchFamily="34" charset="0"/>
              </a:rPr>
              <a:t>万左右，比起那种旅行社半个月走遍欧洲</a:t>
            </a:r>
            <a:r>
              <a:rPr lang="en-US" altLang="zh-CN" dirty="0">
                <a:latin typeface="Bahnschrift SemiLight" panose="020B0502040204020203" pitchFamily="34" charset="0"/>
              </a:rPr>
              <a:t>11</a:t>
            </a:r>
            <a:r>
              <a:rPr lang="zh-CN" altLang="en-US" dirty="0">
                <a:latin typeface="Bahnschrift SemiLight" panose="020B0502040204020203" pitchFamily="34" charset="0"/>
              </a:rPr>
              <a:t>国什么的，还是划算很多。</a:t>
            </a:r>
          </a:p>
          <a:p>
            <a:r>
              <a:rPr lang="en-US" altLang="zh-CN" dirty="0">
                <a:latin typeface="Bahnschrift SemiLight" panose="020B0502040204020203" pitchFamily="34" charset="0"/>
              </a:rPr>
              <a:t>4. </a:t>
            </a:r>
            <a:r>
              <a:rPr lang="zh-CN" altLang="en-US" dirty="0">
                <a:latin typeface="Bahnschrift SemiLight" panose="020B0502040204020203" pitchFamily="34" charset="0"/>
              </a:rPr>
              <a:t>宿舍：</a:t>
            </a:r>
            <a:r>
              <a:rPr lang="en-US" altLang="zh-CN" dirty="0" err="1">
                <a:latin typeface="Bahnschrift SemiLight" panose="020B0502040204020203" pitchFamily="34" charset="0"/>
              </a:rPr>
              <a:t>s</a:t>
            </a:r>
            <a:r>
              <a:rPr lang="en-US" altLang="zh-CN" cap="none" dirty="0" err="1">
                <a:latin typeface="Bahnschrift SemiLight" panose="020B0502040204020203" pitchFamily="34" charset="0"/>
              </a:rPr>
              <a:t>abinki</a:t>
            </a:r>
            <a:r>
              <a:rPr lang="zh-CN" altLang="en-US" dirty="0">
                <a:latin typeface="Bahnschrift SemiLight" panose="020B0502040204020203" pitchFamily="34" charset="0"/>
              </a:rPr>
              <a:t>是一间</a:t>
            </a:r>
            <a:r>
              <a:rPr lang="en-US" altLang="zh-CN" dirty="0">
                <a:latin typeface="Bahnschrift SemiLight" panose="020B0502040204020203" pitchFamily="34" charset="0"/>
              </a:rPr>
              <a:t>2</a:t>
            </a:r>
            <a:r>
              <a:rPr lang="zh-CN" altLang="en-US" dirty="0">
                <a:latin typeface="Bahnschrift SemiLight" panose="020B0502040204020203" pitchFamily="34" charset="0"/>
              </a:rPr>
              <a:t>人，一般会把你和本国的同学分开，但是尽量也是和挺相似的国家在一起，比如我和韩国同学，另一个学姐和菲律宾同学。宿舍里面有公共厨房和浴室，男女同住一栋楼里，也算是独特的体验了。宿舍费一学期是</a:t>
            </a:r>
            <a:r>
              <a:rPr lang="en-US" altLang="zh-CN" dirty="0">
                <a:latin typeface="Bahnschrift SemiLight" panose="020B0502040204020203" pitchFamily="34" charset="0"/>
              </a:rPr>
              <a:t>4000</a:t>
            </a:r>
            <a:r>
              <a:rPr lang="zh-CN" altLang="en-US" dirty="0">
                <a:latin typeface="Bahnschrift SemiLight" panose="020B0502040204020203" pitchFamily="34" charset="0"/>
              </a:rPr>
              <a:t>人民币左右，</a:t>
            </a:r>
            <a:r>
              <a:rPr lang="en-US" altLang="zh-CN" dirty="0">
                <a:latin typeface="Bahnschrift SemiLight" panose="020B0502040204020203" pitchFamily="34" charset="0"/>
              </a:rPr>
              <a:t>1000</a:t>
            </a:r>
            <a:r>
              <a:rPr lang="zh-CN" altLang="en-US" dirty="0">
                <a:latin typeface="Bahnschrift SemiLight" panose="020B0502040204020203" pitchFamily="34" charset="0"/>
              </a:rPr>
              <a:t>左右的定金在退房时会以现金形式退还。学校的位置很好，很贸大一样方便出去浪。再说交通，一般是</a:t>
            </a:r>
            <a:r>
              <a:rPr lang="en-US" altLang="zh-CN" dirty="0">
                <a:latin typeface="Bahnschrift SemiLight" panose="020B0502040204020203" pitchFamily="34" charset="0"/>
              </a:rPr>
              <a:t>3</a:t>
            </a:r>
            <a:r>
              <a:rPr lang="zh-CN" altLang="en-US" dirty="0">
                <a:latin typeface="Bahnschrift SemiLight" panose="020B0502040204020203" pitchFamily="34" charset="0"/>
              </a:rPr>
              <a:t>个月的学生交通费，</a:t>
            </a:r>
            <a:r>
              <a:rPr lang="en-US" altLang="zh-CN" dirty="0">
                <a:latin typeface="Bahnschrift SemiLight" panose="020B0502040204020203" pitchFamily="34" charset="0"/>
              </a:rPr>
              <a:t>3</a:t>
            </a:r>
            <a:r>
              <a:rPr lang="zh-CN" altLang="en-US" dirty="0">
                <a:latin typeface="Bahnschrift SemiLight" panose="020B0502040204020203" pitchFamily="34" charset="0"/>
              </a:rPr>
              <a:t>个月才</a:t>
            </a:r>
            <a:r>
              <a:rPr lang="en-US" altLang="zh-CN" dirty="0">
                <a:latin typeface="Bahnschrift SemiLight" panose="020B0502040204020203" pitchFamily="34" charset="0"/>
              </a:rPr>
              <a:t>350RMB</a:t>
            </a:r>
            <a:r>
              <a:rPr lang="zh-CN" altLang="en-US" dirty="0">
                <a:latin typeface="Bahnschrift SemiLight" panose="020B0502040204020203" pitchFamily="34" charset="0"/>
              </a:rPr>
              <a:t>左右，所有交通随便坐，城市交通也挺方便，除了地铁比较少，公交和有轨电车都很发达。</a:t>
            </a:r>
          </a:p>
          <a:p>
            <a:r>
              <a:rPr lang="en-US" altLang="zh-CN" dirty="0">
                <a:latin typeface="Bahnschrift SemiLight" panose="020B0502040204020203" pitchFamily="34" charset="0"/>
              </a:rPr>
              <a:t>5. </a:t>
            </a:r>
            <a:r>
              <a:rPr lang="zh-CN" altLang="en-US" dirty="0">
                <a:latin typeface="Bahnschrift SemiLight" panose="020B0502040204020203" pitchFamily="34" charset="0"/>
              </a:rPr>
              <a:t>利用好语伴的功能：语伴都是会有分配的，一般也是对交流生的国家比较感兴趣的，比如我的语伴就是之前来北京开过一个国际论坛，他也是希望自己可以从对方身上学一些知识，了解文化什么的。在那边的所有问题都可以向他咨询，什么选课啊，交通卡啊，推荐旅游景点啊，就很全能。</a:t>
            </a:r>
          </a:p>
          <a:p>
            <a:r>
              <a:rPr lang="en-US" altLang="zh-CN" dirty="0">
                <a:latin typeface="Bahnschrift SemiLight" panose="020B0502040204020203" pitchFamily="34" charset="0"/>
              </a:rPr>
              <a:t>6. </a:t>
            </a:r>
            <a:r>
              <a:rPr lang="zh-CN" altLang="en-US" dirty="0">
                <a:latin typeface="Bahnschrift SemiLight" panose="020B0502040204020203" pitchFamily="34" charset="0"/>
              </a:rPr>
              <a:t>出去交换的学期建议：如果想要去交换，最好是大三出去，大三上或者大三下都可以，回国之后大四还可以好好打算毕业之后的动向；所以大四就别了，不过也看个人安排，最好别把所有计划都堆到最后。</a:t>
            </a:r>
          </a:p>
        </p:txBody>
      </p:sp>
    </p:spTree>
    <p:extLst>
      <p:ext uri="{BB962C8B-B14F-4D97-AF65-F5344CB8AC3E}">
        <p14:creationId xmlns:p14="http://schemas.microsoft.com/office/powerpoint/2010/main" val="44443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6C90C-9697-4D1D-A33C-8D7F6B46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7556"/>
            <a:ext cx="9971190" cy="856863"/>
          </a:xfrm>
        </p:spPr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交换的项目遴选：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56E60-6960-48E7-A50C-E928D58B0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5331"/>
            <a:ext cx="10394707" cy="3939255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Bahnschrift SemiLight" panose="020B0502040204020203" pitchFamily="34" charset="0"/>
              </a:rPr>
              <a:t>（</a:t>
            </a:r>
            <a:r>
              <a:rPr lang="en-US" altLang="zh-CN" dirty="0">
                <a:latin typeface="Bahnschrift SemiLight" panose="020B0502040204020203" pitchFamily="34" charset="0"/>
              </a:rPr>
              <a:t>1</a:t>
            </a:r>
            <a:r>
              <a:rPr lang="zh-CN" altLang="en-US" dirty="0">
                <a:latin typeface="Bahnschrift SemiLight" panose="020B0502040204020203" pitchFamily="34" charset="0"/>
              </a:rPr>
              <a:t>） 国际交流中心的项目：可以免学费（比如不是这个项目的，去了美国的同学，一学期项目学费是</a:t>
            </a:r>
            <a:r>
              <a:rPr lang="en-US" altLang="zh-CN" dirty="0">
                <a:latin typeface="Bahnschrift SemiLight" panose="020B0502040204020203" pitchFamily="34" charset="0"/>
              </a:rPr>
              <a:t>19900</a:t>
            </a:r>
            <a:r>
              <a:rPr lang="zh-CN" altLang="en-US" dirty="0">
                <a:latin typeface="Bahnschrift SemiLight" panose="020B0502040204020203" pitchFamily="34" charset="0"/>
              </a:rPr>
              <a:t>刀），而且国际交流中心的老师可以帮助你寄材料、接受材料什么的，自己节约一些时间。</a:t>
            </a:r>
          </a:p>
          <a:p>
            <a:r>
              <a:rPr lang="zh-CN" altLang="en-US" dirty="0">
                <a:latin typeface="Bahnschrift SemiLight" panose="020B0502040204020203" pitchFamily="34" charset="0"/>
              </a:rPr>
              <a:t>（</a:t>
            </a:r>
            <a:r>
              <a:rPr lang="en-US" altLang="zh-CN" dirty="0">
                <a:latin typeface="Bahnschrift SemiLight" panose="020B0502040204020203" pitchFamily="34" charset="0"/>
              </a:rPr>
              <a:t>2</a:t>
            </a:r>
            <a:r>
              <a:rPr lang="zh-CN" altLang="en-US" dirty="0">
                <a:latin typeface="Bahnschrift SemiLight" panose="020B0502040204020203" pitchFamily="34" charset="0"/>
              </a:rPr>
              <a:t>） 项目看国家的经济水平：波兰是比较平价的，吃住行价格都很人性的；去荷兰的同学就比较豪，一个月的住宿（还是学校的宿舍）都要</a:t>
            </a:r>
            <a:r>
              <a:rPr lang="en-US" altLang="zh-CN" dirty="0">
                <a:latin typeface="Bahnschrift SemiLight" panose="020B0502040204020203" pitchFamily="34" charset="0"/>
              </a:rPr>
              <a:t>3000</a:t>
            </a:r>
            <a:r>
              <a:rPr lang="zh-CN" altLang="en-US" dirty="0">
                <a:latin typeface="Bahnschrift SemiLight" panose="020B0502040204020203" pitchFamily="34" charset="0"/>
              </a:rPr>
              <a:t>人民币，出去住基本就是</a:t>
            </a:r>
            <a:r>
              <a:rPr lang="en-US" altLang="zh-CN" dirty="0">
                <a:latin typeface="Bahnschrift SemiLight" panose="020B0502040204020203" pitchFamily="34" charset="0"/>
              </a:rPr>
              <a:t>5000</a:t>
            </a:r>
            <a:r>
              <a:rPr lang="zh-CN" altLang="en-US" dirty="0">
                <a:latin typeface="Bahnschrift SemiLight" panose="020B0502040204020203" pitchFamily="34" charset="0"/>
              </a:rPr>
              <a:t>一个月，然后荷兰的公交或者地铁什么的，都是上车</a:t>
            </a:r>
            <a:r>
              <a:rPr lang="en-US" altLang="zh-CN" dirty="0">
                <a:latin typeface="Bahnschrift SemiLight" panose="020B0502040204020203" pitchFamily="34" charset="0"/>
              </a:rPr>
              <a:t>2</a:t>
            </a:r>
            <a:r>
              <a:rPr lang="zh-CN" altLang="en-US" dirty="0">
                <a:latin typeface="Bahnschrift SemiLight" panose="020B0502040204020203" pitchFamily="34" charset="0"/>
              </a:rPr>
              <a:t>欧，城际列车一天</a:t>
            </a:r>
            <a:r>
              <a:rPr lang="en-US" altLang="zh-CN" dirty="0">
                <a:latin typeface="Bahnschrift SemiLight" panose="020B0502040204020203" pitchFamily="34" charset="0"/>
              </a:rPr>
              <a:t>17</a:t>
            </a:r>
            <a:r>
              <a:rPr lang="zh-CN" altLang="en-US" dirty="0">
                <a:latin typeface="Bahnschrift SemiLight" panose="020B0502040204020203" pitchFamily="34" charset="0"/>
              </a:rPr>
              <a:t>欧，吃饭</a:t>
            </a:r>
            <a:r>
              <a:rPr lang="en-US" altLang="zh-CN" dirty="0">
                <a:latin typeface="Bahnschrift SemiLight" panose="020B0502040204020203" pitchFamily="34" charset="0"/>
              </a:rPr>
              <a:t>15</a:t>
            </a:r>
            <a:r>
              <a:rPr lang="zh-CN" altLang="en-US" dirty="0">
                <a:latin typeface="Bahnschrift SemiLight" panose="020B0502040204020203" pitchFamily="34" charset="0"/>
              </a:rPr>
              <a:t>欧起，所以很多小伙伴都是自己做饭。</a:t>
            </a:r>
          </a:p>
          <a:p>
            <a:r>
              <a:rPr lang="zh-CN" altLang="en-US" dirty="0">
                <a:latin typeface="Bahnschrift SemiLight" panose="020B0502040204020203" pitchFamily="34" charset="0"/>
              </a:rPr>
              <a:t>（</a:t>
            </a:r>
            <a:r>
              <a:rPr lang="en-US" altLang="zh-CN" dirty="0">
                <a:latin typeface="Bahnschrift SemiLight" panose="020B0502040204020203" pitchFamily="34" charset="0"/>
              </a:rPr>
              <a:t>3</a:t>
            </a:r>
            <a:r>
              <a:rPr lang="zh-CN" altLang="en-US" dirty="0">
                <a:latin typeface="Bahnschrift SemiLight" panose="020B0502040204020203" pitchFamily="34" charset="0"/>
              </a:rPr>
              <a:t>） 项目的起止时间：波兰的秋季学期通常是</a:t>
            </a:r>
            <a:r>
              <a:rPr lang="en-US" altLang="zh-CN" dirty="0">
                <a:latin typeface="Bahnschrift SemiLight" panose="020B0502040204020203" pitchFamily="34" charset="0"/>
              </a:rPr>
              <a:t>10</a:t>
            </a:r>
            <a:r>
              <a:rPr lang="zh-CN" altLang="en-US" dirty="0">
                <a:latin typeface="Bahnschrift SemiLight" panose="020B0502040204020203" pitchFamily="34" charset="0"/>
              </a:rPr>
              <a:t>月开学，</a:t>
            </a:r>
            <a:r>
              <a:rPr lang="en-US" altLang="zh-CN" dirty="0">
                <a:latin typeface="Bahnschrift SemiLight" panose="020B0502040204020203" pitchFamily="34" charset="0"/>
              </a:rPr>
              <a:t>1</a:t>
            </a:r>
            <a:r>
              <a:rPr lang="zh-CN" altLang="en-US" dirty="0">
                <a:latin typeface="Bahnschrift SemiLight" panose="020B0502040204020203" pitchFamily="34" charset="0"/>
              </a:rPr>
              <a:t>月底左右结束，想提前回家过年的同学还可以提前考试，老师给你单独出一套试卷，在回国的时候必须拿到所有成绩。荷兰或者其他欧洲国家一般是正常时间开学和放假，和中国的学期时间差不太多，不过一般建议稍微早点过去，宿舍开放就可以过去了，提前去适应一下也是不错的。美国是圣诞之后开学，最晚</a:t>
            </a:r>
            <a:r>
              <a:rPr lang="en-US" altLang="zh-CN" dirty="0">
                <a:latin typeface="Bahnschrift SemiLight" panose="020B0502040204020203" pitchFamily="34" charset="0"/>
              </a:rPr>
              <a:t>1</a:t>
            </a:r>
            <a:r>
              <a:rPr lang="zh-CN" altLang="en-US" dirty="0">
                <a:latin typeface="Bahnschrift SemiLight" panose="020B0502040204020203" pitchFamily="34" charset="0"/>
              </a:rPr>
              <a:t>月</a:t>
            </a:r>
            <a:r>
              <a:rPr lang="en-US" altLang="zh-CN" dirty="0">
                <a:latin typeface="Bahnschrift SemiLight" panose="020B0502040204020203" pitchFamily="34" charset="0"/>
              </a:rPr>
              <a:t>20</a:t>
            </a:r>
            <a:r>
              <a:rPr lang="zh-CN" altLang="en-US" dirty="0">
                <a:latin typeface="Bahnschrift SemiLight" panose="020B0502040204020203" pitchFamily="34" charset="0"/>
              </a:rPr>
              <a:t>号之前必须到学校上课，所以时间冲突比较麻烦。</a:t>
            </a:r>
          </a:p>
        </p:txBody>
      </p:sp>
    </p:spTree>
    <p:extLst>
      <p:ext uri="{BB962C8B-B14F-4D97-AF65-F5344CB8AC3E}">
        <p14:creationId xmlns:p14="http://schemas.microsoft.com/office/powerpoint/2010/main" val="19214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73C581-39CD-45DE-B6CB-6683F8AD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75" y="514353"/>
            <a:ext cx="5410142" cy="40491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CA5B4E-72C1-44B4-A178-51DB37AA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67374" cy="5667374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68418F0C-3521-4730-A482-AB943C37C9FB}"/>
              </a:ext>
            </a:extLst>
          </p:cNvPr>
          <p:cNvSpPr txBox="1">
            <a:spLocks/>
          </p:cNvSpPr>
          <p:nvPr/>
        </p:nvSpPr>
        <p:spPr>
          <a:xfrm rot="10800000" flipV="1">
            <a:off x="5985993" y="4991384"/>
            <a:ext cx="5410143" cy="317678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学校会组织很多学生活动，可以积极参加认识很多小伙伴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093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16</TotalTime>
  <Words>446</Words>
  <Application>Microsoft Office PowerPoint</Application>
  <PresentationFormat>宽屏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Bahnschrift Condensed</vt:lpstr>
      <vt:lpstr>Bahnschrift SemiLight</vt:lpstr>
      <vt:lpstr>Impact</vt:lpstr>
      <vt:lpstr>主要事件</vt:lpstr>
      <vt:lpstr>Meet Warsaw  出国交流相关事宜漫谈</vt:lpstr>
      <vt:lpstr> 1.选择项目的流程（国际交流中心的项目）</vt:lpstr>
      <vt:lpstr>2.准备的材料</vt:lpstr>
      <vt:lpstr>3.签证要求</vt:lpstr>
      <vt:lpstr>4.交换的收益</vt:lpstr>
      <vt:lpstr>5.其他</vt:lpstr>
      <vt:lpstr>PowerPoint 演示文稿</vt:lpstr>
      <vt:lpstr>6.交换的项目遴选：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Warsaw  出国交流相关事宜漫谈</dc:title>
  <dc:creator>Zhang Xiaohan</dc:creator>
  <cp:lastModifiedBy>Zhang Xiaohan</cp:lastModifiedBy>
  <cp:revision>3</cp:revision>
  <dcterms:created xsi:type="dcterms:W3CDTF">2019-06-13T06:02:11Z</dcterms:created>
  <dcterms:modified xsi:type="dcterms:W3CDTF">2019-06-13T06:18:38Z</dcterms:modified>
</cp:coreProperties>
</file>