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85" r:id="rId4"/>
    <p:sldId id="283" r:id="rId5"/>
    <p:sldId id="257" r:id="rId6"/>
    <p:sldId id="258" r:id="rId7"/>
    <p:sldId id="260" r:id="rId8"/>
    <p:sldId id="262" r:id="rId9"/>
    <p:sldId id="264" r:id="rId10"/>
    <p:sldId id="294" r:id="rId11"/>
    <p:sldId id="268" r:id="rId12"/>
    <p:sldId id="298" r:id="rId13"/>
    <p:sldId id="272" r:id="rId14"/>
    <p:sldId id="274" r:id="rId15"/>
    <p:sldId id="292" r:id="rId16"/>
    <p:sldId id="276" r:id="rId17"/>
    <p:sldId id="277" r:id="rId18"/>
    <p:sldId id="293" r:id="rId19"/>
    <p:sldId id="279" r:id="rId20"/>
    <p:sldId id="299" r:id="rId21"/>
    <p:sldId id="301" r:id="rId22"/>
    <p:sldId id="297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822" autoAdjust="0"/>
  </p:normalViewPr>
  <p:slideViewPr>
    <p:cSldViewPr snapToGrid="0">
      <p:cViewPr varScale="1">
        <p:scale>
          <a:sx n="67" d="100"/>
          <a:sy n="67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D71EA-614C-43FD-9E91-6CCA78698FF0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5DBE-AAA9-4134-A6D3-C0A3FA3D6A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9004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38E1F45-83C9-4CCA-BAE5-751A94AF5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2C2F61C4-0987-4F6B-9DE1-5C44A4E3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E5F71B9-28A0-4087-A758-DAF6436F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A369070-B0BE-4915-8BDC-F7402844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CC37D78-EC00-4670-A458-683B07A4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2531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0B890B8-62A4-4895-ABB2-2E41750E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F6F11D7-3B96-4841-9455-FA2991060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7E9145C-B499-476C-B009-85F429F4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2B175E-F9A9-42A9-92D3-31D2177C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A2A0568-34E4-4131-AEE0-2AFBE7D0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5316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018ED362-CCA3-488F-B49F-6710F3458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56C526E-58E8-4C0D-88A3-BE748691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3FAE4F6-E3CF-4527-A453-4F73D888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F8027BD-5D5F-444B-B57A-72ECAC25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EFB5676-8227-43EC-ABDE-7530D20F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7748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15D9AC-9241-40E7-B50A-73ECB859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4E1B883-FD9E-4CB5-A2E4-95C0F785D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8C3E129-D6CA-4222-B345-F93EE973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998DBE-CBF9-4FCF-A4AB-561571A3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2D6713E-A834-4384-B2F3-73513C56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2131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8435381-E0B7-43AC-9B4B-B6E86944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DE259B5-CDBA-45E9-859D-AB38A8E89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5A3444E-7A88-4FAB-B784-AC027B7F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CCE4AF9-D3E6-4012-B4C9-5465DBAE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AB5FC3A-7E17-43E2-8BE5-D49D0347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6238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032416B-9ACB-4183-A5BF-AA28C918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76EB9BB-2048-49CE-BCF8-2BA748159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D4A7CDD-DCE3-42F8-A13A-C0332AE6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924C4241-3797-48C1-89F1-7EEDFAFE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3D12616-0012-49A3-92E3-20F67F95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3EC5B1B-800D-44A6-B889-1D168E9F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1829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E7FF519-F184-402C-A1C7-6FD6D283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7344550-6425-4259-84B9-89CA0F5E2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AEDBE72-6856-4A7D-AA05-BFD9C74D5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217A61E6-D8AA-4475-8322-3F19AD2D8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7EF5F5E4-E3FD-42E5-9018-EB1CADBE0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2CFC3993-05CD-445E-85D8-D65659B9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E7AD5328-50FE-4473-8FA3-B7A39421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8EA065D3-477E-4C3C-B790-0891C985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2341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9E4CD0F-263A-4C29-A353-821B13BB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E189227D-2ABB-4B9E-8DF6-D4419146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143B2E4B-3C52-42CE-A079-F8F589A4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B80E273-2618-4EB8-9807-7542AF30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2901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8F908E2A-F91B-443B-B9EC-CB1D9752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9F678B3-360E-404F-BA9A-F9A65EE7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96E781F-BB54-4DDD-9388-E9042CB1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1740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167C7E-7C73-4832-90BC-133810C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01693DF-01C4-4C7B-994D-C3EAC500A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2FAF274-5AB1-4391-9F85-5B3C17B9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B5F674E-5E83-47E0-9BD3-2263412B9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DD46624-3F90-4954-9D4D-F670081D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026BDD5-5A63-4535-ABD7-8630B624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6674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0BAF39C-911F-4E2D-912A-BB024A2E2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18762107-A559-46A8-B01E-2EEA37122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C135D1D-7B9F-483C-B65C-D1083E532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8496C18-0823-40B0-B52A-BF2E5E8F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83B8454-3010-4B7E-9D73-86ABB5CA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D63FB6D-2AD9-42A7-8CE0-E9120213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2320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11F17F1-672E-4415-8D8F-64075FEB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1E6F881-E39D-4B6E-858C-F03278A0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D9A91D9-AD21-49AC-8E1E-644C7F73C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350F-AA78-4815-B6F8-584CC235FA64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313D107-4FB1-4DA7-BE54-BD6E660D2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A01B79D-E73A-41D9-A2BA-814CF8946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3720-AE4D-4656-9EDE-29C5919853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40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591D930E-EDFF-4849-80E1-86CA63BC95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346" y="1085850"/>
            <a:ext cx="6515049" cy="181135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7B94E19-98BC-4282-BD37-257ACEA09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010" y="2547382"/>
            <a:ext cx="10837682" cy="247967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西班牙瓦伦西亚大</a:t>
            </a:r>
            <a:r>
              <a:rPr lang="zh-CN" altLang="en-US" sz="4800" b="1" dirty="0"/>
              <a:t>学交流总结</a:t>
            </a:r>
            <a:r>
              <a:rPr lang="en-US" altLang="zh-CN" sz="4800" b="1" dirty="0"/>
              <a:t/>
            </a:r>
            <a:br>
              <a:rPr lang="en-US" altLang="zh-CN" sz="4800" b="1" dirty="0"/>
            </a:br>
            <a:r>
              <a:rPr lang="en-US" altLang="zh-CN" sz="4800" b="1" dirty="0" smtClean="0"/>
              <a:t>Universidad de Valencia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F43E60CC-92D9-4F30-8D06-9D3600CFC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0" y="5684281"/>
            <a:ext cx="6102285" cy="904972"/>
          </a:xfrm>
        </p:spPr>
        <p:txBody>
          <a:bodyPr>
            <a:normAutofit fontScale="250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sz="5900" b="1" dirty="0" smtClean="0"/>
              <a:t>学号 </a:t>
            </a:r>
            <a:r>
              <a:rPr lang="en-US" altLang="zh-CN" sz="5900" b="1" dirty="0" smtClean="0"/>
              <a:t>201516013    </a:t>
            </a:r>
            <a:r>
              <a:rPr lang="zh-CN" altLang="en-US" sz="5900" b="1" dirty="0" smtClean="0"/>
              <a:t>学院及专业 外语学院西班牙语系    姓名 梁佳佳</a:t>
            </a:r>
            <a:endParaRPr lang="zh-CN" altLang="en-US" sz="5900" b="1" dirty="0"/>
          </a:p>
        </p:txBody>
      </p:sp>
    </p:spTree>
    <p:extLst>
      <p:ext uri="{BB962C8B-B14F-4D97-AF65-F5344CB8AC3E}">
        <p14:creationId xmlns="" xmlns:p14="http://schemas.microsoft.com/office/powerpoint/2010/main" val="32594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9F66665-E656-4A51-A5AF-00E47F1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941" y="3429000"/>
            <a:ext cx="10515600" cy="1325563"/>
          </a:xfrm>
        </p:spPr>
        <p:txBody>
          <a:bodyPr/>
          <a:lstStyle/>
          <a:p>
            <a:r>
              <a:rPr lang="en-US" altLang="zh-CN" b="1" dirty="0"/>
              <a:t>PART 2  </a:t>
            </a:r>
            <a:r>
              <a:rPr lang="zh-CN" altLang="en-US" b="1" dirty="0"/>
              <a:t>图宾根的衣食住行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22DD29B1-FDE7-4B50-9830-23478142F6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1108402"/>
            <a:ext cx="2824164" cy="785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24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550ED7B-33A9-49D7-A2F2-B7E31DF8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关于出行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86E30C8-7C1F-4CEC-A8D9-A477E470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 smtClean="0"/>
              <a:t>、市内</a:t>
            </a:r>
            <a:r>
              <a:rPr lang="zh-CN" altLang="en-US" dirty="0"/>
              <a:t>公</a:t>
            </a:r>
            <a:r>
              <a:rPr lang="zh-CN" altLang="en-US" dirty="0" smtClean="0"/>
              <a:t>交</a:t>
            </a:r>
            <a:endParaRPr lang="en-US" altLang="zh-CN" dirty="0" smtClean="0"/>
          </a:p>
          <a:p>
            <a:r>
              <a:rPr lang="zh-CN" altLang="en-US" dirty="0" smtClean="0"/>
              <a:t>地铁卡</a:t>
            </a:r>
            <a:endParaRPr lang="en-US" altLang="zh-CN" dirty="0" smtClean="0"/>
          </a:p>
          <a:p>
            <a:r>
              <a:rPr lang="zh-CN" altLang="en-US" dirty="0" smtClean="0"/>
              <a:t>可在地铁站机器或人工售票处购买，</a:t>
            </a:r>
            <a:r>
              <a:rPr lang="en-US" altLang="zh-CN" dirty="0" smtClean="0"/>
              <a:t>10</a:t>
            </a:r>
            <a:r>
              <a:rPr lang="zh-CN" altLang="en-US" dirty="0" smtClean="0"/>
              <a:t>次票可多人使用。可在机器或</a:t>
            </a:r>
            <a:r>
              <a:rPr lang="en-US" altLang="zh-CN" dirty="0" err="1" smtClean="0"/>
              <a:t>Tabaco</a:t>
            </a:r>
            <a:r>
              <a:rPr lang="zh-CN" altLang="en-US" dirty="0" smtClean="0"/>
              <a:t>进行充值</a:t>
            </a:r>
            <a:endParaRPr lang="en-US" altLang="zh-CN" dirty="0" smtClean="0"/>
          </a:p>
          <a:p>
            <a:r>
              <a:rPr lang="zh-CN" altLang="en-US" dirty="0" smtClean="0"/>
              <a:t>交通卡</a:t>
            </a:r>
            <a:endParaRPr lang="en-US" altLang="zh-CN" dirty="0" smtClean="0"/>
          </a:p>
          <a:p>
            <a:r>
              <a:rPr lang="zh-CN" altLang="en-US" dirty="0" smtClean="0"/>
              <a:t>可在</a:t>
            </a:r>
            <a:r>
              <a:rPr lang="en-US" altLang="zh-CN" dirty="0" err="1" smtClean="0"/>
              <a:t>Tabaco</a:t>
            </a:r>
            <a:r>
              <a:rPr lang="zh-CN" altLang="en-US" dirty="0" smtClean="0"/>
              <a:t>购买交通卡，地铁和公交各有</a:t>
            </a:r>
            <a:r>
              <a:rPr lang="en-US" altLang="zh-CN" dirty="0" smtClean="0"/>
              <a:t>10</a:t>
            </a:r>
            <a:r>
              <a:rPr lang="zh-CN" altLang="en-US" dirty="0" smtClean="0"/>
              <a:t>次，分开计数。充值也是在</a:t>
            </a:r>
            <a:r>
              <a:rPr lang="en-US" altLang="zh-CN" dirty="0" err="1" smtClean="0"/>
              <a:t>Tabaco</a:t>
            </a:r>
            <a:r>
              <a:rPr lang="zh-CN" altLang="en-US" dirty="0" smtClean="0"/>
              <a:t>，随处可见，很方便。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0424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550ED7B-33A9-49D7-A2F2-B7E31DF8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关于出行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86E30C8-7C1F-4CEC-A8D9-A477E470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、出市公交</a:t>
            </a:r>
            <a:endParaRPr lang="en-US" altLang="zh-CN" dirty="0" smtClean="0"/>
          </a:p>
          <a:p>
            <a:r>
              <a:rPr lang="zh-CN" altLang="en-US" dirty="0" smtClean="0"/>
              <a:t>火车</a:t>
            </a:r>
            <a:endParaRPr lang="en-US" altLang="zh-CN" dirty="0" smtClean="0"/>
          </a:p>
          <a:p>
            <a:r>
              <a:rPr lang="zh-CN" altLang="en-US" dirty="0" smtClean="0"/>
              <a:t>可在</a:t>
            </a:r>
            <a:r>
              <a:rPr lang="en-US" altLang="zh-CN" dirty="0" err="1" smtClean="0"/>
              <a:t>Estaci</a:t>
            </a:r>
            <a:r>
              <a:rPr lang="es-ES_tradnl" altLang="zh-CN" dirty="0" smtClean="0"/>
              <a:t>ón del Norte</a:t>
            </a:r>
            <a:r>
              <a:rPr lang="zh-CN" altLang="en-US" dirty="0" smtClean="0"/>
              <a:t>火车站窗口买票，或在</a:t>
            </a:r>
            <a:r>
              <a:rPr lang="en-US" altLang="zh-CN" dirty="0" err="1" smtClean="0"/>
              <a:t>Renfe</a:t>
            </a:r>
            <a:r>
              <a:rPr lang="zh-CN" altLang="en-US" dirty="0" smtClean="0"/>
              <a:t>官网订票，可用电子票进站。</a:t>
            </a:r>
            <a:endParaRPr lang="en-US" altLang="zh-CN" dirty="0" smtClean="0"/>
          </a:p>
          <a:p>
            <a:r>
              <a:rPr lang="zh-CN" altLang="en-US" dirty="0" smtClean="0"/>
              <a:t>大巴</a:t>
            </a:r>
            <a:endParaRPr lang="en-US" altLang="zh-CN" dirty="0" smtClean="0"/>
          </a:p>
          <a:p>
            <a:r>
              <a:rPr lang="zh-CN" altLang="en-US" dirty="0" smtClean="0"/>
              <a:t>可在</a:t>
            </a:r>
            <a:r>
              <a:rPr lang="en-US" altLang="zh-CN" dirty="0" err="1" smtClean="0"/>
              <a:t>Estaci</a:t>
            </a:r>
            <a:r>
              <a:rPr lang="es-ES_tradnl" altLang="zh-CN" dirty="0" smtClean="0"/>
              <a:t>ón de Autobuses</a:t>
            </a:r>
            <a:r>
              <a:rPr lang="zh-CN" altLang="en-US" dirty="0" smtClean="0"/>
              <a:t>汽车站窗口买票（分不同公司），也可通过</a:t>
            </a:r>
            <a:r>
              <a:rPr lang="zh-CN" altLang="en-US" dirty="0" smtClean="0">
                <a:solidFill>
                  <a:srgbClr val="FF0000"/>
                </a:solidFill>
              </a:rPr>
              <a:t>欧铁（强推</a:t>
            </a:r>
            <a:r>
              <a:rPr lang="en-US" altLang="zh-CN" dirty="0" smtClean="0">
                <a:solidFill>
                  <a:srgbClr val="FF0000"/>
                </a:solidFill>
              </a:rPr>
              <a:t>APP</a:t>
            </a:r>
            <a:r>
              <a:rPr lang="zh-CN" altLang="en-US" dirty="0" smtClean="0">
                <a:solidFill>
                  <a:srgbClr val="FF0000"/>
                </a:solidFill>
              </a:rPr>
              <a:t>）</a:t>
            </a:r>
            <a:r>
              <a:rPr lang="zh-CN" altLang="en-US" dirty="0" smtClean="0"/>
              <a:t>查询路线后，在推荐大巴公司官网购票。可用电子票进站。</a:t>
            </a:r>
            <a:endParaRPr lang="en-US" altLang="zh-CN" dirty="0" smtClean="0"/>
          </a:p>
          <a:p>
            <a:r>
              <a:rPr lang="zh-CN" altLang="en-US" dirty="0" smtClean="0"/>
              <a:t>飞机</a:t>
            </a:r>
            <a:endParaRPr lang="en-US" altLang="zh-CN" dirty="0" smtClean="0"/>
          </a:p>
          <a:p>
            <a:r>
              <a:rPr lang="zh-CN" altLang="en-US" dirty="0" smtClean="0"/>
              <a:t>从市区到机场可乘地铁，需另外购买机场票。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10424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AAC04CF-F5B7-4109-A336-C4ED4418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664F91E-41D1-4DD2-BE65-05B1FBEA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527"/>
            <a:ext cx="10515600" cy="4791991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、超</a:t>
            </a:r>
            <a:r>
              <a:rPr lang="zh-CN" altLang="en-US" dirty="0" smtClean="0"/>
              <a:t>市</a:t>
            </a:r>
            <a:endParaRPr lang="en-US" altLang="zh-CN" dirty="0" smtClean="0"/>
          </a:p>
          <a:p>
            <a:r>
              <a:rPr lang="zh-CN" altLang="en-US" dirty="0" smtClean="0"/>
              <a:t>主要是</a:t>
            </a:r>
            <a:r>
              <a:rPr lang="en-US" altLang="zh-CN" dirty="0" err="1" smtClean="0"/>
              <a:t>Mercadona</a:t>
            </a:r>
            <a:r>
              <a:rPr lang="zh-CN" altLang="en-US" dirty="0" smtClean="0"/>
              <a:t>，物品一应俱全：零食，蔬果，日用品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华人超市推荐火车站后面的“亚洲商行”，有各种中餐调料和蔬菜，适合自己做饭的同学。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/>
              <a:t>、餐厅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）中餐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推荐市中心火车站附近的华人区，价格合适。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）西餐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不推荐海边餐厅</a:t>
            </a:r>
            <a:endParaRPr lang="en-US" altLang="zh-CN" dirty="0"/>
          </a:p>
        </p:txBody>
      </p:sp>
      <p:pic>
        <p:nvPicPr>
          <p:cNvPr id="9" name="图片 8" descr="t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62" y="1"/>
            <a:ext cx="3771899" cy="18343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77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9E34103-F050-4CC4-9F1D-EC9BB3B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关于购物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FB53E55-3662-4123-B842-730C43630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、日化生活用</a:t>
            </a:r>
            <a:r>
              <a:rPr lang="zh-CN" altLang="en-US" dirty="0" smtClean="0"/>
              <a:t>品</a:t>
            </a:r>
            <a:endParaRPr lang="en-US" altLang="zh-CN" dirty="0" smtClean="0"/>
          </a:p>
          <a:p>
            <a:r>
              <a:rPr lang="en-US" altLang="zh-CN" dirty="0" err="1" smtClean="0"/>
              <a:t>Mercadona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Dia</a:t>
            </a:r>
            <a:r>
              <a:rPr lang="en-US" altLang="zh-CN" dirty="0" smtClean="0"/>
              <a:t>, Carrefour</a:t>
            </a:r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、衣鞋等</a:t>
            </a:r>
            <a:endParaRPr lang="en-US" altLang="zh-CN" dirty="0"/>
          </a:p>
          <a:p>
            <a:r>
              <a:rPr lang="zh-CN" altLang="en-US" dirty="0" smtClean="0"/>
              <a:t>市中心</a:t>
            </a:r>
            <a:r>
              <a:rPr lang="en-US" altLang="zh-CN" dirty="0" smtClean="0"/>
              <a:t>Colon</a:t>
            </a:r>
            <a:r>
              <a:rPr lang="zh-CN" altLang="en-US" dirty="0" smtClean="0"/>
              <a:t>街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/>
              <a:t>、药品</a:t>
            </a:r>
            <a:endParaRPr lang="en-US" altLang="zh-CN" dirty="0"/>
          </a:p>
          <a:p>
            <a:r>
              <a:rPr lang="en-US" altLang="zh-CN" dirty="0" err="1" smtClean="0"/>
              <a:t>Farmacia</a:t>
            </a:r>
            <a:r>
              <a:rPr lang="zh-CN" altLang="en-US" dirty="0" smtClean="0"/>
              <a:t>药店，也包含药妆</a:t>
            </a:r>
            <a:endParaRPr lang="en-US" altLang="zh-CN" dirty="0"/>
          </a:p>
          <a:p>
            <a:pPr>
              <a:buNone/>
            </a:pPr>
            <a:endParaRPr lang="en-US" altLang="zh-CN" dirty="0"/>
          </a:p>
        </p:txBody>
      </p:sp>
      <p:pic>
        <p:nvPicPr>
          <p:cNvPr id="7" name="图片 6" descr="8d8f3b093fa65d1af6349bcbe5f5ed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7037" y="2271712"/>
            <a:ext cx="4524375" cy="2200275"/>
          </a:xfrm>
          <a:prstGeom prst="rect">
            <a:avLst/>
          </a:prstGeom>
        </p:spPr>
      </p:pic>
      <p:pic>
        <p:nvPicPr>
          <p:cNvPr id="8" name="图片 7" descr="4d0db3c09a9421c47ebc73169e27ee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6801" y="425449"/>
            <a:ext cx="2827338" cy="1883172"/>
          </a:xfrm>
          <a:prstGeom prst="rect">
            <a:avLst/>
          </a:prstGeom>
        </p:spPr>
      </p:pic>
      <p:pic>
        <p:nvPicPr>
          <p:cNvPr id="9" name="图片 8" descr="8f01efb1f96c2e2875ce0c4bf872985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0074" y="4413886"/>
            <a:ext cx="2879789" cy="1912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77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9F66665-E656-4A51-A5AF-00E47F1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0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dirty="0"/>
              <a:t>PART 3  </a:t>
            </a:r>
            <a:r>
              <a:rPr lang="zh-CN" altLang="en-US" b="1" dirty="0"/>
              <a:t>选课考试及回国事项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2DD29B1-FDE7-4B50-9830-23478142F6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1108402"/>
            <a:ext cx="2824164" cy="785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33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B043AA0-9A3D-432E-B62E-4BA8B895F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3"/>
            <a:ext cx="10515600" cy="1325563"/>
          </a:xfrm>
        </p:spPr>
        <p:txBody>
          <a:bodyPr/>
          <a:lstStyle/>
          <a:p>
            <a:r>
              <a:rPr lang="zh-CN" altLang="en-US" b="1" dirty="0"/>
              <a:t>选课及考试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39C460D-EB3C-4077-95EE-6B62FF19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12"/>
            <a:ext cx="10515600" cy="5326145"/>
          </a:xfrm>
        </p:spPr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、选</a:t>
            </a:r>
            <a:r>
              <a:rPr lang="zh-CN" altLang="en-US" dirty="0" smtClean="0"/>
              <a:t>课</a:t>
            </a:r>
            <a:endParaRPr lang="en-US" altLang="zh-CN" dirty="0" smtClean="0"/>
          </a:p>
          <a:p>
            <a:r>
              <a:rPr lang="zh-CN" altLang="en-US" dirty="0" smtClean="0"/>
              <a:t>在出国前会有预选，一般通过邮件进行通知。</a:t>
            </a:r>
            <a:endParaRPr lang="en-US" altLang="zh-CN" dirty="0" smtClean="0"/>
          </a:p>
          <a:p>
            <a:r>
              <a:rPr lang="zh-CN" altLang="en-US" dirty="0" smtClean="0"/>
              <a:t>选课结果到校报到后才可得知。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开学前一星期左右是试听阶段，可至秘书处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进行补退选。补退选为人工处理，非网上进行。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如有疑问，可咨询瓦伦西亚大学国际处老师。</a:t>
            </a:r>
            <a:endParaRPr lang="en-US" altLang="zh-CN" dirty="0" smtClean="0"/>
          </a:p>
        </p:txBody>
      </p:sp>
      <p:pic>
        <p:nvPicPr>
          <p:cNvPr id="4" name="图片 3" descr="微信图片_201809021219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15351" y="528638"/>
            <a:ext cx="3148012" cy="4408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86876" y="5386387"/>
            <a:ext cx="1857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预选表格示例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29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0A151E-A05D-40A6-945A-E3EC80EA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0"/>
            <a:ext cx="10515600" cy="1325563"/>
          </a:xfrm>
        </p:spPr>
        <p:txBody>
          <a:bodyPr/>
          <a:lstStyle/>
          <a:p>
            <a:r>
              <a:rPr lang="zh-CN" altLang="en-US" b="1" dirty="0"/>
              <a:t>选课及考试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FFA360B-66E0-4C9A-9919-829A1B02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745"/>
            <a:ext cx="10515600" cy="5637230"/>
          </a:xfrm>
        </p:spPr>
        <p:txBody>
          <a:bodyPr>
            <a:norm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、上课</a:t>
            </a:r>
            <a:endParaRPr lang="en-US" altLang="zh-CN" dirty="0"/>
          </a:p>
          <a:p>
            <a:r>
              <a:rPr lang="zh-CN" altLang="en-US" dirty="0" smtClean="0"/>
              <a:t>瓦伦西亚大</a:t>
            </a:r>
            <a:r>
              <a:rPr lang="zh-CN" altLang="en-US" dirty="0"/>
              <a:t>学有类似于教学辅助平台的系</a:t>
            </a:r>
            <a:r>
              <a:rPr lang="zh-CN" altLang="en-US" dirty="0" smtClean="0"/>
              <a:t>统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教授</a:t>
            </a:r>
            <a:r>
              <a:rPr lang="zh-CN" altLang="en-US" dirty="0" smtClean="0"/>
              <a:t>会发</a:t>
            </a:r>
            <a:r>
              <a:rPr lang="zh-CN" altLang="en-US" dirty="0"/>
              <a:t>通知，上传课件和材料，</a:t>
            </a:r>
            <a:r>
              <a:rPr lang="zh-CN" altLang="en-US" b="1" dirty="0"/>
              <a:t>务必每周都要及时查</a:t>
            </a:r>
            <a:r>
              <a:rPr lang="zh-CN" altLang="en-US" b="1" dirty="0" smtClean="0"/>
              <a:t>看</a:t>
            </a:r>
            <a:endParaRPr lang="en-US" altLang="zh-CN" b="1" dirty="0" smtClean="0"/>
          </a:p>
          <a:p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、考试</a:t>
            </a:r>
            <a:endParaRPr lang="en-US" altLang="zh-CN" dirty="0"/>
          </a:p>
          <a:p>
            <a:r>
              <a:rPr lang="zh-CN" altLang="en-US" dirty="0"/>
              <a:t>一般考试形式在选课的时候会显示在课程介绍页面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r>
              <a:rPr lang="zh-CN" altLang="en-US" dirty="0" smtClean="0"/>
              <a:t>特别注意如果考试时间相冲，要及时与任课老师沟通，安排另外时间考试。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3966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9F66665-E656-4A51-A5AF-00E47F1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66" y="3429000"/>
            <a:ext cx="10515600" cy="1325563"/>
          </a:xfrm>
        </p:spPr>
        <p:txBody>
          <a:bodyPr/>
          <a:lstStyle/>
          <a:p>
            <a:pPr algn="ctr"/>
            <a:r>
              <a:rPr lang="en-US" altLang="zh-CN" b="1" dirty="0"/>
              <a:t>PART 4  </a:t>
            </a:r>
            <a:r>
              <a:rPr lang="zh-CN" altLang="en-US" b="1" dirty="0"/>
              <a:t>其他事项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2DD29B1-FDE7-4B50-9830-23478142F6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1108402"/>
            <a:ext cx="2824164" cy="785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26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A0C69DC-B9AF-4BA1-87E7-136CC812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关于留基委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1160E5-E604-4E48-9707-C185C237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4"/>
            <a:ext cx="10515600" cy="5368565"/>
          </a:xfrm>
        </p:spPr>
        <p:txBody>
          <a:bodyPr>
            <a:normAutofit/>
          </a:bodyPr>
          <a:lstStyle/>
          <a:p>
            <a:r>
              <a:rPr lang="zh-CN" altLang="en-US" dirty="0"/>
              <a:t>总结一下留基委方面的事项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、出国前公证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、到达后进行网上报道，并且把材料寄</a:t>
            </a:r>
            <a:r>
              <a:rPr lang="zh-CN" altLang="en-US" dirty="0" smtClean="0"/>
              <a:t>到马德里大使馆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、本科生在交换</a:t>
            </a:r>
            <a:r>
              <a:rPr lang="en-US" altLang="zh-CN" dirty="0"/>
              <a:t>3</a:t>
            </a:r>
            <a:r>
              <a:rPr lang="zh-CN" altLang="en-US" dirty="0"/>
              <a:t>个月后要写一份</a:t>
            </a:r>
            <a:r>
              <a:rPr lang="zh-CN" altLang="en-US" b="1" dirty="0">
                <a:solidFill>
                  <a:srgbClr val="FF0000"/>
                </a:solidFill>
              </a:rPr>
              <a:t>研修报告</a:t>
            </a:r>
            <a:r>
              <a:rPr lang="zh-CN" altLang="en-US" dirty="0"/>
              <a:t>，及时上传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、关于机票：回国的机票只能</a:t>
            </a:r>
            <a:r>
              <a:rPr lang="zh-CN" altLang="en-US" dirty="0" smtClean="0"/>
              <a:t>从马德里或巴塞罗那坐国航飞</a:t>
            </a:r>
            <a:endParaRPr lang="en-US" altLang="zh-CN" dirty="0"/>
          </a:p>
          <a:p>
            <a:r>
              <a:rPr lang="en-US" altLang="zh-CN" dirty="0"/>
              <a:t>5</a:t>
            </a:r>
            <a:r>
              <a:rPr lang="zh-CN" altLang="en-US" dirty="0"/>
              <a:t>、关于生活费：在国内领的是三个月生活费，剩下的生活费会打到你的银行卡里。</a:t>
            </a:r>
            <a:endParaRPr lang="en-US" altLang="zh-CN" dirty="0"/>
          </a:p>
          <a:p>
            <a:r>
              <a:rPr lang="zh-CN" altLang="en-US" dirty="0"/>
              <a:t>注：理论上是不允许提前回国，如果有急事非要提前回国，会按天收回多发的生活费（</a:t>
            </a:r>
            <a:r>
              <a:rPr lang="en-US" altLang="zh-CN" dirty="0"/>
              <a:t>1000/30)</a:t>
            </a:r>
            <a:r>
              <a:rPr lang="zh-CN" altLang="en-US" dirty="0"/>
              <a:t>，提早</a:t>
            </a:r>
            <a:r>
              <a:rPr lang="en-US" altLang="zh-CN" dirty="0"/>
              <a:t>7</a:t>
            </a:r>
            <a:r>
              <a:rPr lang="zh-CN" altLang="en-US" dirty="0"/>
              <a:t>天回国不扣生活费</a:t>
            </a:r>
          </a:p>
        </p:txBody>
      </p:sp>
    </p:spTree>
    <p:extLst>
      <p:ext uri="{BB962C8B-B14F-4D97-AF65-F5344CB8AC3E}">
        <p14:creationId xmlns="" xmlns:p14="http://schemas.microsoft.com/office/powerpoint/2010/main" val="11228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C531625-64A5-45AB-8478-C415D06B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学校简</a:t>
            </a:r>
            <a:r>
              <a:rPr lang="zh-CN" altLang="en-US" b="1" dirty="0"/>
              <a:t>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DD314A2-DF5F-4D04-82C2-24C3713B0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892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/>
              <a:t>该校成立于</a:t>
            </a:r>
            <a:r>
              <a:rPr lang="en-US" altLang="zh-CN" sz="2000" dirty="0" smtClean="0"/>
              <a:t>1499</a:t>
            </a:r>
            <a:r>
              <a:rPr lang="zh-CN" altLang="en-US" sz="2000" dirty="0" smtClean="0"/>
              <a:t>年，是西班牙历史最悠久及最大型的大学之一。</a:t>
            </a:r>
            <a:r>
              <a:rPr lang="zh-CN" altLang="en-US" sz="2400" dirty="0" smtClean="0"/>
              <a:t>大学所开展的教育和研究活动涵盖了广泛的知识领域（基础科学和工程学、卫生和教育科学、人文科学、社会学、经济学和法学），其对卓越性的孜孜以求，让它成为西班牙五大科学中心之一。</a:t>
            </a:r>
          </a:p>
          <a:p>
            <a:pPr>
              <a:lnSpc>
                <a:spcPct val="120000"/>
              </a:lnSpc>
              <a:buNone/>
            </a:pPr>
            <a:endParaRPr lang="zh-CN" altLang="en-US" sz="2400" dirty="0"/>
          </a:p>
          <a:p>
            <a:pPr>
              <a:buNone/>
            </a:pPr>
            <a:r>
              <a:rPr lang="zh-CN" altLang="en-US" sz="2400" dirty="0" smtClean="0"/>
              <a:t>西班牙排名</a:t>
            </a:r>
          </a:p>
          <a:p>
            <a:r>
              <a:rPr lang="es-ES_tradnl" altLang="zh-CN" sz="2400" dirty="0" smtClean="0"/>
              <a:t>Ranking de las Universidades Españolas: </a:t>
            </a:r>
            <a:r>
              <a:rPr lang="zh-CN" altLang="en-US" sz="2400" dirty="0" smtClean="0"/>
              <a:t>位居第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名</a:t>
            </a:r>
          </a:p>
          <a:p>
            <a:r>
              <a:rPr lang="es-ES_tradnl" altLang="zh-CN" sz="2400" dirty="0" smtClean="0"/>
              <a:t>Ranking volumen de las universidades españolas:</a:t>
            </a:r>
            <a:r>
              <a:rPr lang="zh-CN" altLang="en-US" sz="2400" dirty="0" smtClean="0"/>
              <a:t>位居第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名</a:t>
            </a:r>
            <a:endParaRPr lang="zh-CN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8320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9F66665-E656-4A51-A5AF-00E47F1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66" y="3429000"/>
            <a:ext cx="10515600" cy="1325563"/>
          </a:xfrm>
        </p:spPr>
        <p:txBody>
          <a:bodyPr/>
          <a:lstStyle/>
          <a:p>
            <a:pPr algn="ctr"/>
            <a:r>
              <a:rPr lang="en-US" altLang="zh-CN" b="1" dirty="0"/>
              <a:t>PART </a:t>
            </a:r>
            <a:r>
              <a:rPr lang="en-US" altLang="zh-CN" b="1" dirty="0" smtClean="0"/>
              <a:t>5  </a:t>
            </a:r>
            <a:r>
              <a:rPr lang="zh-CN" altLang="en-US" b="1" dirty="0" smtClean="0"/>
              <a:t>个人感想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2DD29B1-FDE7-4B50-9830-23478142F6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1108402"/>
            <a:ext cx="2824164" cy="785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26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0A151E-A05D-40A6-945A-E3EC80EA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0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个人感想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FFA360B-66E0-4C9A-9919-829A1B02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484"/>
            <a:ext cx="10515600" cy="49704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瓦伦西</a:t>
            </a:r>
            <a:r>
              <a:rPr lang="zh-CN" altLang="en-US" dirty="0" smtClean="0"/>
              <a:t>亚是一个美丽适居的城市，同学要以积极的心态迎接将要到来的五个月的生活</a:t>
            </a:r>
            <a:endParaRPr lang="en-US" altLang="zh-CN" dirty="0" smtClean="0"/>
          </a:p>
          <a:p>
            <a:r>
              <a:rPr lang="zh-CN" altLang="en-US" dirty="0" smtClean="0"/>
              <a:t>希望大</a:t>
            </a:r>
            <a:r>
              <a:rPr lang="zh-CN" altLang="en-US" dirty="0" smtClean="0"/>
              <a:t>家能够主动结交朋友，与室友和谐相处，将有利于愉快地适应国外陌生的环境</a:t>
            </a:r>
            <a:endParaRPr lang="en-US" altLang="zh-CN" dirty="0" smtClean="0"/>
          </a:p>
          <a:p>
            <a:r>
              <a:rPr lang="zh-CN" altLang="en-US" dirty="0" smtClean="0"/>
              <a:t>身处异</a:t>
            </a:r>
            <a:r>
              <a:rPr lang="zh-CN" altLang="en-US" dirty="0" smtClean="0"/>
              <a:t>国，独立生活，同学们要与人为善，但防人之心不可无，时刻注意自身安全与利益不受侵犯</a:t>
            </a:r>
            <a:endParaRPr lang="en-US" altLang="zh-CN" dirty="0" smtClean="0"/>
          </a:p>
          <a:p>
            <a:r>
              <a:rPr lang="zh-CN" altLang="en-US" dirty="0" smtClean="0"/>
              <a:t>大家会在这五个月的生活中有许许多多的第一次，会有坎坷，但终会成为美好的经历与回忆！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3966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xmlns="" id="{21D0F60F-485A-4D5D-8261-CF3AA2091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45D38A0-39C6-41F4-BAD2-16C0E4DA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3185317"/>
            <a:ext cx="10515600" cy="3977483"/>
          </a:xfrm>
        </p:spPr>
        <p:txBody>
          <a:bodyPr>
            <a:normAutofit/>
          </a:bodyPr>
          <a:lstStyle/>
          <a:p>
            <a:pPr algn="r"/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zh-CN" altLang="en-US" b="1" smtClean="0"/>
              <a:t>姓名</a:t>
            </a:r>
            <a:r>
              <a:rPr lang="en-US" altLang="zh-CN" sz="3200" b="1" dirty="0"/>
              <a:t/>
            </a:r>
            <a:br>
              <a:rPr lang="en-US" altLang="zh-CN" sz="3200" b="1" dirty="0"/>
            </a:br>
            <a:r>
              <a:rPr lang="en-US" altLang="zh-CN" sz="3200" b="1" dirty="0"/>
              <a:t>2018.02.24</a:t>
            </a:r>
            <a:endParaRPr lang="zh-CN" altLang="en-US" b="1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63DD6EF4-092B-4592-B828-D4176400AC64}"/>
              </a:ext>
            </a:extLst>
          </p:cNvPr>
          <p:cNvSpPr txBox="1"/>
          <p:nvPr/>
        </p:nvSpPr>
        <p:spPr>
          <a:xfrm>
            <a:off x="3962400" y="2571750"/>
            <a:ext cx="3905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/>
              <a:t>END</a:t>
            </a:r>
            <a:endParaRPr lang="zh-CN" alt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9650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6444EBE-4B99-4C71-8B30-EBEE90CA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262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经济学院</a:t>
            </a:r>
            <a:endParaRPr lang="zh-CN" altLang="en-US" b="1" dirty="0"/>
          </a:p>
        </p:txBody>
      </p:sp>
      <p:pic>
        <p:nvPicPr>
          <p:cNvPr id="6" name="内容占位符 5" descr="e3eb463c38cd9e03b00f62e01652e7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5962" y="1443038"/>
            <a:ext cx="7100888" cy="5094288"/>
          </a:xfrm>
        </p:spPr>
      </p:pic>
    </p:spTree>
    <p:extLst>
      <p:ext uri="{BB962C8B-B14F-4D97-AF65-F5344CB8AC3E}">
        <p14:creationId xmlns="" xmlns:p14="http://schemas.microsoft.com/office/powerpoint/2010/main" val="2789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9F66665-E656-4A51-A5AF-00E47F1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941" y="3429000"/>
            <a:ext cx="10515600" cy="1325563"/>
          </a:xfrm>
        </p:spPr>
        <p:txBody>
          <a:bodyPr/>
          <a:lstStyle/>
          <a:p>
            <a:r>
              <a:rPr lang="en-US" altLang="zh-CN" b="1" dirty="0"/>
              <a:t>PART 1  </a:t>
            </a:r>
            <a:r>
              <a:rPr lang="zh-CN" altLang="en-US" b="1" dirty="0"/>
              <a:t>出国前准备及报道事项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2DD29B1-FDE7-4B50-9830-23478142F6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1108402"/>
            <a:ext cx="2824164" cy="7851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6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7521CA-7D5C-45BB-90E7-959C734A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出国前准备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6B65C93-A036-4CBD-B5E7-94439D55A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1" y="1739899"/>
            <a:ext cx="10515600" cy="4351338"/>
          </a:xfrm>
        </p:spPr>
        <p:txBody>
          <a:bodyPr/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、留基委公证、预订机票及领取奖学金等</a:t>
            </a:r>
            <a:endParaRPr lang="en-US" altLang="zh-CN" dirty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、医疗保险，建议用</a:t>
            </a:r>
            <a:r>
              <a:rPr lang="en-US" altLang="zh-CN" dirty="0" smtClean="0"/>
              <a:t>VPN</a:t>
            </a:r>
            <a:r>
              <a:rPr lang="zh-CN" altLang="en-US" dirty="0" smtClean="0"/>
              <a:t>购买</a:t>
            </a:r>
            <a:r>
              <a:rPr lang="en-US" altLang="zh-CN" dirty="0" err="1" smtClean="0"/>
              <a:t>Oncampus</a:t>
            </a:r>
            <a:endParaRPr lang="en-US" altLang="zh-CN" dirty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、办理护照和签证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以上每个事项官网上都有详细流程，根据流程即可。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特别提醒：</a:t>
            </a:r>
            <a:r>
              <a:rPr lang="zh-CN" altLang="en-US" dirty="0"/>
              <a:t>一定要带齐所有资料，包括清晰的复印件，建议打印的时候多备一份。到以上三个地方如果材料出错，复印费打印费超级贵。</a:t>
            </a:r>
          </a:p>
        </p:txBody>
      </p:sp>
    </p:spTree>
    <p:extLst>
      <p:ext uri="{BB962C8B-B14F-4D97-AF65-F5344CB8AC3E}">
        <p14:creationId xmlns="" xmlns:p14="http://schemas.microsoft.com/office/powerpoint/2010/main" val="26007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15E1ECB-B156-45B6-9883-D64D0B2D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出国前准备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FC9AD9C-1B6E-4399-B478-C3662485C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</a:t>
            </a:r>
            <a:r>
              <a:rPr lang="zh-CN" altLang="en-US" dirty="0"/>
              <a:t>、预</a:t>
            </a:r>
            <a:r>
              <a:rPr lang="zh-CN" altLang="en-US" dirty="0" smtClean="0"/>
              <a:t>订住宿（到达后再找也可以）</a:t>
            </a:r>
            <a:endParaRPr lang="en-US" altLang="zh-CN" dirty="0" smtClean="0"/>
          </a:p>
          <a:p>
            <a:r>
              <a:rPr lang="zh-CN" altLang="en-US" dirty="0" smtClean="0"/>
              <a:t>学校学生宿舍价格较高，建议在学校附近租房。可以通过当地租房中介、学校附近小广告或网上</a:t>
            </a:r>
            <a:r>
              <a:rPr lang="en-US" altLang="zh-CN" dirty="0" smtClean="0"/>
              <a:t>APP</a:t>
            </a:r>
            <a:r>
              <a:rPr lang="zh-CN" altLang="en-US" dirty="0" smtClean="0"/>
              <a:t>联系租房。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、选课</a:t>
            </a:r>
            <a:endParaRPr lang="en-US" altLang="zh-CN" dirty="0" smtClean="0"/>
          </a:p>
          <a:p>
            <a:r>
              <a:rPr lang="zh-CN" altLang="en-US" dirty="0" smtClean="0"/>
              <a:t>按照校方通知邮件进行预选课，到校后会有一星期试听，可以补退选。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、</a:t>
            </a:r>
            <a:r>
              <a:rPr lang="zh-CN" altLang="en-US" dirty="0">
                <a:solidFill>
                  <a:srgbClr val="FF0000"/>
                </a:solidFill>
              </a:rPr>
              <a:t>必备物品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转换插</a:t>
            </a:r>
            <a:r>
              <a:rPr lang="zh-CN" altLang="en-US" dirty="0" smtClean="0"/>
              <a:t>头，插盘</a:t>
            </a:r>
            <a:endParaRPr lang="en-US" altLang="zh-CN" dirty="0"/>
          </a:p>
          <a:p>
            <a:r>
              <a:rPr lang="zh-CN" altLang="en-US" b="1" dirty="0"/>
              <a:t>谷歌地图</a:t>
            </a:r>
            <a:r>
              <a:rPr lang="zh-CN" altLang="en-US" dirty="0"/>
              <a:t>（千万要事先下载好）</a:t>
            </a:r>
          </a:p>
        </p:txBody>
      </p:sp>
    </p:spTree>
    <p:extLst>
      <p:ext uri="{BB962C8B-B14F-4D97-AF65-F5344CB8AC3E}">
        <p14:creationId xmlns="" xmlns:p14="http://schemas.microsoft.com/office/powerpoint/2010/main" val="27967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A87BFAA-E82A-41E7-8240-E21B1E1C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交通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8F5CE6E-44DB-4092-87A4-281EA3B6C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机场下方有地铁站，可通过机器或人工购买单程票。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特别提醒：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、请提前备好零钱（留基委给的生活费都是</a:t>
            </a:r>
            <a:r>
              <a:rPr lang="en-US" altLang="zh-CN" dirty="0"/>
              <a:t>500</a:t>
            </a:r>
            <a:r>
              <a:rPr lang="zh-CN" altLang="en-US" dirty="0"/>
              <a:t>欧大钞，欧洲人连</a:t>
            </a:r>
            <a:r>
              <a:rPr lang="en-US" altLang="zh-CN" dirty="0"/>
              <a:t>100</a:t>
            </a:r>
            <a:r>
              <a:rPr lang="zh-CN" altLang="en-US" dirty="0"/>
              <a:t>欧的钱都很少用，尽量换小面额）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、上车</a:t>
            </a:r>
            <a:r>
              <a:rPr lang="zh-CN" altLang="en-US" dirty="0" smtClean="0"/>
              <a:t>前注意路线和方向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980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6371A5-80E7-4FED-9407-9AAB2078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报道事项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882C516-1DEC-491C-8F3D-E778E26E3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37865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en-US" dirty="0"/>
              <a:t>学校注</a:t>
            </a:r>
            <a:r>
              <a:rPr lang="zh-CN" altLang="en-US" dirty="0" smtClean="0"/>
              <a:t>册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 smtClean="0"/>
              <a:t>）至市中心办事处进行注册，领取临时学生卡，具体办公时间可询问国际处老师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）按校方通知按时参加新生报道会，领取相关资料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）至学校</a:t>
            </a:r>
            <a:r>
              <a:rPr lang="en-US" altLang="zh-CN" dirty="0" smtClean="0"/>
              <a:t>Santander</a:t>
            </a:r>
            <a:r>
              <a:rPr lang="zh-CN" altLang="en-US" dirty="0" smtClean="0"/>
              <a:t>分行进行拍照办理正式学生卡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5843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79CC16B-F350-4E52-9205-F481612D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报道事项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735EA4F-E610-4533-A32D-F047405B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、办理银</a:t>
            </a:r>
            <a:r>
              <a:rPr lang="zh-CN" altLang="en-US" dirty="0"/>
              <a:t>行卡</a:t>
            </a:r>
            <a:endParaRPr lang="en-US" altLang="zh-CN" dirty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en-US" dirty="0"/>
              <a:t>留基委网上报道，邮寄报道材料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特别提醒：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）不论去哪个地方办事，把所有的材料都带上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）随时查看信箱：德国人喜欢把重要文件都通过邮寄给你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5139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1686</Words>
  <Application>Microsoft Office PowerPoint</Application>
  <PresentationFormat>自定义</PresentationFormat>
  <Paragraphs>118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西班牙瓦伦西亚大学交流总结 Universidad de Valencia</vt:lpstr>
      <vt:lpstr>学校简介</vt:lpstr>
      <vt:lpstr>经济学院</vt:lpstr>
      <vt:lpstr>PART 1  出国前准备及报道事项 </vt:lpstr>
      <vt:lpstr>出国前准备</vt:lpstr>
      <vt:lpstr>出国前准备</vt:lpstr>
      <vt:lpstr>交通</vt:lpstr>
      <vt:lpstr>报道事项</vt:lpstr>
      <vt:lpstr>报道事项</vt:lpstr>
      <vt:lpstr>PART 2  图宾根的衣食住行 </vt:lpstr>
      <vt:lpstr>关于出行</vt:lpstr>
      <vt:lpstr>关于出行</vt:lpstr>
      <vt:lpstr>关于吃</vt:lpstr>
      <vt:lpstr>关于购物</vt:lpstr>
      <vt:lpstr>PART 3  选课考试及回国事项  </vt:lpstr>
      <vt:lpstr>选课及考试</vt:lpstr>
      <vt:lpstr>选课及考试</vt:lpstr>
      <vt:lpstr>PART 4  其他事项 </vt:lpstr>
      <vt:lpstr>关于留基委</vt:lpstr>
      <vt:lpstr>PART 5  个人感想 </vt:lpstr>
      <vt:lpstr>个人感想</vt:lpstr>
      <vt:lpstr> 姓名 2018.02.24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德国图宾根大学交流总结</dc:title>
  <dc:creator>徐子绚</dc:creator>
  <cp:lastModifiedBy>Administrator</cp:lastModifiedBy>
  <cp:revision>45</cp:revision>
  <dcterms:created xsi:type="dcterms:W3CDTF">2018-02-23T12:40:54Z</dcterms:created>
  <dcterms:modified xsi:type="dcterms:W3CDTF">2018-09-02T10:42:19Z</dcterms:modified>
</cp:coreProperties>
</file>